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 Slab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Kristina Kleutgh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6-20T20:06:12.114">
    <p:pos x="6000" y="0"/>
    <p:text>Too much text on this slide - split across two slides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9f9380e7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9f9380e7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f9380e7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f9380e7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a677b13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a677b13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9f9380e7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9f9380e7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a677b138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a677b138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9f9380e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9f9380e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9f9380e7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9f9380e7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ab8f5d0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ab8f5d0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slide for 2020 summer presentation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ab8f5d0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ab8f5d0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a677b138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a677b138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a677b138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a677b138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lace name mentions change in frequency over time, track any patterns between certain places are never mentioned on certain objects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94d5b1f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94d5b1f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a677b13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a677b13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f9380e7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9f9380e7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677b138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677b138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9f9380e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9f9380e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source: museum catalog NPMT+DPM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PDF&gt;Doc&gt;Excel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9f9380e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9f9380e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9f9380e7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9f9380e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9f9380e7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9f9380e7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Inablity of OCR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HDW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Kleutghen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130750" y="2900350"/>
            <a:ext cx="72432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Kristina Kleutghen, Art History &amp; Archaeology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Haley Harris 2022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Gloria Jin 2023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Lingran Zhang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150" y="242175"/>
            <a:ext cx="7414951" cy="481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0" r="13066" t="0"/>
          <a:stretch/>
        </p:blipFill>
        <p:spPr>
          <a:xfrm>
            <a:off x="-656873" y="0"/>
            <a:ext cx="46349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FuzzyChinese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2475"/>
            <a:ext cx="5073111" cy="34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102" y="1183400"/>
            <a:ext cx="5012127" cy="34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3242450" y="833800"/>
            <a:ext cx="36837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“昆仑，崑崙，昆侖，菎崙”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00" y="869276"/>
            <a:ext cx="6111999" cy="395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387900" y="913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Why QGIS/Leaflet rather than ArcGIS/Online</a:t>
            </a:r>
            <a:endParaRPr b="1" u="sng"/>
          </a:p>
        </p:txBody>
      </p:sp>
      <p:sp>
        <p:nvSpPr>
          <p:cNvPr id="146" name="Google Shape;146;p24"/>
          <p:cNvSpPr txBox="1"/>
          <p:nvPr/>
        </p:nvSpPr>
        <p:spPr>
          <a:xfrm>
            <a:off x="6470925" y="701250"/>
            <a:ext cx="2541600" cy="1602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ArcGIS benefits: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Comprehensive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Widely-used in industry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ArcGIS limits:</a:t>
            </a:r>
            <a:endParaRPr b="1" u="sng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Difficult to learn, PC-only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Closed source and costly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6470925" y="2426200"/>
            <a:ext cx="2541600" cy="2633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ArcGIS Online benefits: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Simple to learn and use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WUSTL-supported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Browser-based, cross-platform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ArcGIS Online limits:</a:t>
            </a:r>
            <a:endParaRPr b="1" u="sng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Low popup/image support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Variable historical mapping 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Not mobile-friendly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Restrictive formatting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Closed source and costly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241225" y="-901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Expand </a:t>
            </a:r>
            <a:r>
              <a:rPr lang="en" u="sng"/>
              <a:t>the Spreadsheet</a:t>
            </a:r>
            <a:endParaRPr u="sng"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-1579" r="1579" t="0"/>
          <a:stretch/>
        </p:blipFill>
        <p:spPr>
          <a:xfrm>
            <a:off x="67000" y="595950"/>
            <a:ext cx="6499334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175" y="2220025"/>
            <a:ext cx="3853826" cy="292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25" y="4128945"/>
            <a:ext cx="4716274" cy="7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6821075" y="221575"/>
            <a:ext cx="24846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rather than images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Bilingual</a:t>
            </a: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aspect</a:t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739025" y="370000"/>
            <a:ext cx="77631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Digital Art History/ Open Access Images</a:t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170900" y="992950"/>
            <a:ext cx="85098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 Guiding Principle for Digital Art History: </a:t>
            </a:r>
            <a:r>
              <a:rPr b="1" lang="en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Images are not Objects</a:t>
            </a:r>
            <a:endParaRPr b="1" sz="2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Access/ Image Rights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Metadata Standards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VRA Core &amp; Dublin Core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Cataloguing Cultural Objects (CCO)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63350" y="2825650"/>
            <a:ext cx="3778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“Digitization does not equal access.” </a:t>
            </a: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- Murtha Baca (</a:t>
            </a:r>
            <a:r>
              <a:rPr i="1"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Introduction to Metadata)</a:t>
            </a:r>
            <a:endParaRPr i="1"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900" y="1920450"/>
            <a:ext cx="2508048" cy="228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3801325" y="4204000"/>
            <a:ext cx="52812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“Qing,” mid 18th C</a:t>
            </a: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(inscription), Metropolitan Museum of Art, New York City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315525" y="980925"/>
            <a:ext cx="8470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Open Access API : 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Ex: MET + V&amp;A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396900" y="2074675"/>
            <a:ext cx="41310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Use of JSONs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Compatibility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Cleaning/ Organizing Data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Consistency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575" y="3639401"/>
            <a:ext cx="6514676" cy="12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912" y="899575"/>
            <a:ext cx="3262126" cy="21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730000" y="177175"/>
            <a:ext cx="77631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Digital Art History/ Open Access Images</a:t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3777675" y="3084150"/>
            <a:ext cx="4908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“Green Khotanese nephrite basin”, 1774 (inscription), Metropolitan Museum of Art, New York City</a:t>
            </a:r>
            <a:endParaRPr sz="1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7936050" y="1232600"/>
            <a:ext cx="8046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Open Access Image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830800" y="3689500"/>
            <a:ext cx="1491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Corresponding JSON file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9" name="Google Shape;179;p27"/>
          <p:cNvSpPr/>
          <p:nvPr/>
        </p:nvSpPr>
        <p:spPr>
          <a:xfrm rot="10800000">
            <a:off x="8071475" y="2011925"/>
            <a:ext cx="361500" cy="515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 flipH="1" rot="10800000">
            <a:off x="1506667" y="4255400"/>
            <a:ext cx="361500" cy="357300"/>
          </a:xfrm>
          <a:prstGeom prst="bentArrow">
            <a:avLst>
              <a:gd fmla="val 25000" name="adj1"/>
              <a:gd fmla="val 25003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/>
        </p:nvSpPr>
        <p:spPr>
          <a:xfrm>
            <a:off x="739050" y="836225"/>
            <a:ext cx="56148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Further Goals/ Areas for Exploration: </a:t>
            </a:r>
            <a:endParaRPr sz="2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-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IIIF Viewer / Presentation API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690450" y="168075"/>
            <a:ext cx="7763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Digital Art History/ Open Access Images</a:t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324" y="1676750"/>
            <a:ext cx="5179349" cy="29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3495750" y="4659950"/>
            <a:ext cx="2152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Ex. IIIF Tool: </a:t>
            </a:r>
            <a:r>
              <a:rPr b="1"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Mirador </a:t>
            </a:r>
            <a:endParaRPr b="1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87900" y="2995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Components, Tools, and Workflow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99450" y="1492975"/>
            <a:ext cx="8945100" cy="3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Object-centered CSV coordinating extant/lost objects with related texts, collection locations, images, publications, Imperial Workshop Archives,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Sheets and GitHub to support synchronous and asynchronous  collaboration across projects, tasks, team members, and time zones both now and in the future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Object-centered CSV coordinating/counting places for use in maps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Sheets, OpenRefine,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processing for research 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Place counts: which places appear; when; on what objects; in what quantity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quantitative vs. qualitative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Mapping places demonstrates inter-regional vs. intra-regional interactions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Determine effects of watershed events/years on object production, collection,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Role of decorative arts and material culture in empire expansion and multiethnic growth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Output/Goals and Guiding Principles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[KK Adapt milestones/outputs from next slide]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KK Add in how place names, place name counts, object and mapping data will be used in research for this chapter (with implications for other chapters)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2" type="body"/>
          </p:nvPr>
        </p:nvSpPr>
        <p:spPr>
          <a:xfrm>
            <a:off x="4659125" y="1427700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Object-centered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Digital Art History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Bilingual (English/Chinese)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Open Access images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Mapping and Data Visualization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Open Source tools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Open Scholarship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Components, Tools, and Workflow</a:t>
            </a:r>
            <a:endParaRPr/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visualization: maps and [form yet to be determined]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Maps: QGIS and China Historical GIS (basemaps); Leaflet (mobile-friendly interactive maps)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Visualization: Gephi? (TBD - suggestions welcome)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IIIF viewer to compare/annotate/zoom Open Access images across collections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OA institutions for Image API ; Mirador (or Universal Viewer) as Presentation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IIIF plugin for Leaflet to include images in map pop-ups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 to present data; data visualizations in maps, etc.; IIIF viewer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Static website built with Jekyll and GitHub Pages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00" y="1266950"/>
            <a:ext cx="5576748" cy="36084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214100" y="251200"/>
            <a:ext cx="87240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Qing Dynasty (1644-1911) and the Qianlong emperor (r. 1736-1795)</a:t>
            </a:r>
            <a:endParaRPr b="1" sz="21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025" y="1266950"/>
            <a:ext cx="2691066" cy="360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107350" y="458025"/>
            <a:ext cx="89364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Nephrite jade mined in Khotan, 4000km from Beijing</a:t>
            </a:r>
            <a:endParaRPr b="1" sz="25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700" y="1269700"/>
            <a:ext cx="6742599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Qianlong Emperor’s “Hindustan” Jades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(Qing empire, c. 1760-1800)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225" y="1170625"/>
            <a:ext cx="3940880" cy="3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13" y="1182225"/>
            <a:ext cx="4510423" cy="300841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169475" y="4228750"/>
            <a:ext cx="4476300" cy="83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Mughal floral-form jade bowl (India, 1526-1858)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Collected by Qianlong emperor c. 1760-1770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Incised with Qianlong’s poem in Chinese dated 1770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2019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75" y="1235119"/>
            <a:ext cx="4386075" cy="371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425" y="248750"/>
            <a:ext cx="4135402" cy="47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723"/>
            <a:ext cx="9143997" cy="498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61" y="0"/>
            <a:ext cx="81500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87900" y="118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2020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-1296" t="0"/>
          <a:stretch/>
        </p:blipFill>
        <p:spPr>
          <a:xfrm>
            <a:off x="254975" y="968375"/>
            <a:ext cx="8746151" cy="412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875" y="0"/>
            <a:ext cx="2653026" cy="2598698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19050">
              <a:srgbClr val="CC0000">
                <a:alpha val="76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